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7" r:id="rId27"/>
    <p:sldId id="286" r:id="rId28"/>
    <p:sldId id="285" r:id="rId29"/>
    <p:sldId id="289" r:id="rId30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5050"/>
    <a:srgbClr val="6CCBF3"/>
    <a:srgbClr val="89DEF8"/>
    <a:srgbClr val="CCECFF"/>
    <a:srgbClr val="0000FF"/>
    <a:srgbClr val="00CC66"/>
    <a:srgbClr val="3399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29" autoAdjust="0"/>
    <p:restoredTop sz="91510" autoAdjust="0"/>
  </p:normalViewPr>
  <p:slideViewPr>
    <p:cSldViewPr>
      <p:cViewPr varScale="1">
        <p:scale>
          <a:sx n="114" d="100"/>
          <a:sy n="114" d="100"/>
        </p:scale>
        <p:origin x="161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768" y="-10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998A2AC-3B6B-48D1-B047-4CA7F95A525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4" rIns="95547" bIns="4777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918F370-093E-4445-B718-49A163AB0AF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4" rIns="95547" bIns="4777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02E14EE-BACF-4E6D-B2DC-FCE4E108280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71A75E36-53AF-4886-A040-F7C5684C92A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4" rIns="95547" bIns="477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54D59309-46A7-47F3-801E-1F5A2504065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4" rIns="95547" bIns="4777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EE5972B1-479A-4B75-B64E-FA5E02A38E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4" rIns="95547" bIns="4777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55A4E52D-FB8A-4B6F-AC76-FC022CB4E0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>
            <a:extLst>
              <a:ext uri="{FF2B5EF4-FFF2-40B4-BE49-F238E27FC236}">
                <a16:creationId xmlns:a16="http://schemas.microsoft.com/office/drawing/2014/main" id="{4F40E488-9076-46C9-8712-9931156921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48263" y="4006850"/>
            <a:ext cx="33528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sz="13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SeoKyeong </a:t>
            </a:r>
            <a:r>
              <a:rPr lang="en-US" altLang="ko-KR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University</a:t>
            </a:r>
          </a:p>
          <a:p>
            <a:pPr algn="r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Department of Computer Engineering</a:t>
            </a:r>
          </a:p>
          <a:p>
            <a:pPr algn="r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sz="13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Professor.  </a:t>
            </a:r>
            <a:r>
              <a:rPr lang="en-US" altLang="ko-KR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</a:t>
            </a:r>
            <a:r>
              <a:rPr lang="en-US" altLang="ko-KR" sz="13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Kwang</a:t>
            </a:r>
            <a:r>
              <a:rPr lang="en-US" altLang="ko-KR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Yeob</a:t>
            </a:r>
            <a:endParaRPr lang="en-US" altLang="ko-KR" sz="12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2" descr="D:\Lab\n96_ESL\Logo\ESL Logo _new.jpg">
            <a:extLst>
              <a:ext uri="{FF2B5EF4-FFF2-40B4-BE49-F238E27FC236}">
                <a16:creationId xmlns:a16="http://schemas.microsoft.com/office/drawing/2014/main" id="{C9F46638-B6DA-498F-A537-8039386AD6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5967413"/>
            <a:ext cx="143192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16566" y="2881979"/>
            <a:ext cx="7643866" cy="979069"/>
          </a:xfrm>
          <a:prstGeom prst="rect">
            <a:avLst/>
          </a:prstGeom>
        </p:spPr>
        <p:txBody>
          <a:bodyPr lIns="180000" tIns="180000" rIns="180000" bIns="180000">
            <a:spAutoFit/>
          </a:bodyPr>
          <a:lstStyle>
            <a:lvl1pPr algn="r">
              <a:defRPr kumimoji="1" lang="en-US" altLang="ko-KR" sz="4000" b="1" i="1" kern="12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en-US" altLang="ko-KR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977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BC68BAF-FFB7-4B15-B8C2-4A9AEAA167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0"/>
          <a:stretch>
            <a:fillRect/>
          </a:stretch>
        </p:blipFill>
        <p:spPr bwMode="auto">
          <a:xfrm>
            <a:off x="0" y="-1588"/>
            <a:ext cx="9144000" cy="62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D:\Lab\n96_ESL\Logo\ESL Logo _new.png">
            <a:extLst>
              <a:ext uri="{FF2B5EF4-FFF2-40B4-BE49-F238E27FC236}">
                <a16:creationId xmlns:a16="http://schemas.microsoft.com/office/drawing/2014/main" id="{6A342274-402F-46B8-A3B9-52023C333A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8" y="0"/>
            <a:ext cx="107156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F31538-BE58-4AF1-B770-90B40CE695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9238"/>
            <a:ext cx="9144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20713"/>
            <a:ext cx="9144000" cy="596221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92150" indent="-347663">
              <a:lnSpc>
                <a:spcPct val="200000"/>
              </a:lnSpc>
              <a:defRPr lang="ko-KR" altLang="en-US" sz="1600" b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200000"/>
              </a:lnSpc>
              <a:defRPr sz="1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281113" indent="-292100">
              <a:lnSpc>
                <a:spcPct val="200000"/>
              </a:lnSpc>
              <a:buClr>
                <a:srgbClr val="00B050"/>
              </a:buClr>
              <a:buFont typeface="Wingdings" pitchFamily="2" charset="2"/>
              <a:buChar char="l"/>
              <a:defRPr sz="12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282700" indent="0">
              <a:buFontTx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4594" y="14289"/>
            <a:ext cx="7143750" cy="606400"/>
          </a:xfrm>
          <a:prstGeom prst="rect">
            <a:avLst/>
          </a:prstGeom>
        </p:spPr>
        <p:txBody>
          <a:bodyPr anchor="ctr"/>
          <a:lstStyle>
            <a:lvl1pPr>
              <a:defRPr kumimoji="1" lang="ko-KR" altLang="en-US" sz="3000" b="1" kern="12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2F9353-A4C1-4CD4-98C6-F03A2DDB1D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16913" y="6599238"/>
            <a:ext cx="836612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defRPr/>
            </a:pPr>
            <a:fld id="{BD1B0345-DF18-458C-BB2F-EDC5A6B186D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바닥글 개체 틀 5">
            <a:extLst>
              <a:ext uri="{FF2B5EF4-FFF2-40B4-BE49-F238E27FC236}">
                <a16:creationId xmlns:a16="http://schemas.microsoft.com/office/drawing/2014/main" id="{50FD4124-F372-4E35-A440-41F6E43C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6599238"/>
            <a:ext cx="4608513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60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03" r:id="rId1"/>
    <p:sldLayoutId id="2147484604" r:id="rId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92150" indent="-347663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2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marL="987425" indent="-293688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marL="1281113" indent="-2921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339966"/>
        </a:buClr>
        <a:buSzPct val="75000"/>
        <a:buFont typeface="Wingdings" panose="05000000000000000000" pitchFamily="2" charset="2"/>
        <a:buChar char="l"/>
        <a:defRPr sz="16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marL="1598613" indent="-315913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l"/>
        <a:defRPr sz="13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3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3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3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3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4" name="Rectangle 4">
            <a:extLst>
              <a:ext uri="{FF2B5EF4-FFF2-40B4-BE49-F238E27FC236}">
                <a16:creationId xmlns:a16="http://schemas.microsoft.com/office/drawing/2014/main" id="{DE3D38AE-8A33-4362-853F-60986659227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88627" y="2780928"/>
            <a:ext cx="7643813" cy="1348401"/>
          </a:xfrm>
        </p:spPr>
        <p:txBody>
          <a:bodyPr/>
          <a:lstStyle/>
          <a:p>
            <a:pPr eaLnBrk="1" hangingPunct="1">
              <a:defRPr/>
            </a:pPr>
            <a:r>
              <a:rPr sz="3200"/>
              <a:t>Chapter </a:t>
            </a:r>
            <a:r>
              <a:rPr lang="en-US" altLang="ko-KR" sz="3200"/>
              <a:t>5</a:t>
            </a:r>
            <a:r>
              <a:rPr sz="3200"/>
              <a:t> </a:t>
            </a:r>
            <a:r>
              <a:rPr lang="ko-KR" altLang="en-US" sz="3200"/>
              <a:t>합성곱 필터의 다층화를</a:t>
            </a:r>
            <a:br>
              <a:rPr lang="en-US" altLang="ko-KR" sz="3200"/>
            </a:br>
            <a:r>
              <a:rPr lang="ko-KR" altLang="en-US" sz="3200"/>
              <a:t>통한 성능 향상</a:t>
            </a:r>
            <a:endParaRPr sz="3200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F86893-2357-4CF5-BBBF-107B6C36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텐서플로를 이용한 다층 </a:t>
            </a:r>
            <a:r>
              <a:rPr lang="en-US" altLang="ko-KR"/>
              <a:t>CNN </a:t>
            </a:r>
            <a:r>
              <a:rPr lang="ko-KR" altLang="en-US"/>
              <a:t>구현</a:t>
            </a:r>
            <a:endParaRPr lang="en-US" altLang="ko-KR"/>
          </a:p>
          <a:p>
            <a:pPr lvl="1"/>
            <a:r>
              <a:rPr lang="ko-KR" altLang="en-US"/>
              <a:t>다층 </a:t>
            </a:r>
            <a:r>
              <a:rPr lang="en-US" altLang="ko-KR"/>
              <a:t>CNN </a:t>
            </a:r>
            <a:r>
              <a:rPr lang="ko-KR" altLang="en-US"/>
              <a:t>정의 </a:t>
            </a:r>
            <a:endParaRPr lang="en-US" altLang="ko-KR"/>
          </a:p>
          <a:p>
            <a:pPr lvl="1"/>
            <a:r>
              <a:rPr lang="ko-KR" altLang="en-US"/>
              <a:t>결합층</a:t>
            </a:r>
            <a:r>
              <a:rPr lang="en-US" altLang="ko-KR"/>
              <a:t>, </a:t>
            </a:r>
            <a:r>
              <a:rPr lang="ko-KR" altLang="en-US"/>
              <a:t>드롭아웃 계층</a:t>
            </a:r>
            <a:r>
              <a:rPr lang="en-US" altLang="ko-KR"/>
              <a:t>, </a:t>
            </a:r>
            <a:r>
              <a:rPr lang="ko-KR" altLang="en-US"/>
              <a:t>소프트맥스 함수 정의</a:t>
            </a:r>
            <a:endParaRPr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9C46F9-8AD4-478C-B171-07D60A5B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FE481-AAD5-4C96-9556-9F8253936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4429E-C2BA-4CAA-9126-45054A3C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BC3286-A92E-445C-AEEE-81B9E213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2708920"/>
            <a:ext cx="53530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8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F86893-2357-4CF5-BBBF-107B6C36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텐서플로를 이용한 다층 </a:t>
            </a:r>
            <a:r>
              <a:rPr lang="en-US" altLang="ko-KR"/>
              <a:t>CNN </a:t>
            </a:r>
            <a:r>
              <a:rPr lang="ko-KR" altLang="en-US"/>
              <a:t>구현</a:t>
            </a:r>
            <a:endParaRPr lang="en-US" altLang="ko-KR"/>
          </a:p>
          <a:p>
            <a:pPr lvl="1"/>
            <a:r>
              <a:rPr lang="ko-KR" altLang="en-US"/>
              <a:t>다층 </a:t>
            </a:r>
            <a:r>
              <a:rPr lang="en-US" altLang="ko-KR"/>
              <a:t>CNN </a:t>
            </a:r>
            <a:r>
              <a:rPr lang="ko-KR" altLang="en-US"/>
              <a:t>정의 </a:t>
            </a:r>
            <a:endParaRPr lang="en-US" altLang="ko-KR"/>
          </a:p>
          <a:p>
            <a:pPr lvl="1"/>
            <a:r>
              <a:rPr lang="ko-KR" altLang="en-US"/>
              <a:t>오차 함수 </a:t>
            </a:r>
            <a:r>
              <a:rPr lang="en-US" altLang="ko-KR"/>
              <a:t>loss, </a:t>
            </a:r>
            <a:r>
              <a:rPr lang="ko-KR" altLang="en-US"/>
              <a:t>학습 알고리즘 </a:t>
            </a:r>
            <a:r>
              <a:rPr lang="en-US" altLang="ko-KR"/>
              <a:t>train_step, </a:t>
            </a:r>
            <a:r>
              <a:rPr lang="ko-KR" altLang="en-US"/>
              <a:t>정답률 </a:t>
            </a:r>
            <a:r>
              <a:rPr lang="en-US" altLang="ko-KR"/>
              <a:t>accuracy</a:t>
            </a:r>
            <a:r>
              <a:rPr lang="ko-KR" altLang="en-US"/>
              <a:t>를 정의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Session</a:t>
            </a:r>
            <a:r>
              <a:rPr lang="ko-KR" altLang="en-US"/>
              <a:t>을 준비하고 </a:t>
            </a:r>
            <a:r>
              <a:rPr lang="en-US" altLang="ko-KR"/>
              <a:t>Variable </a:t>
            </a:r>
            <a:r>
              <a:rPr lang="ko-KR" altLang="en-US"/>
              <a:t>초기화</a:t>
            </a:r>
            <a:endParaRPr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9C46F9-8AD4-478C-B171-07D60A5B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FE481-AAD5-4C96-9556-9F8253936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4429E-C2BA-4CAA-9126-45054A3C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EAD80D-999B-4A41-99C8-51CAC10A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99" y="2708920"/>
            <a:ext cx="5562600" cy="1047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F9686C-F473-4924-AA0A-BD6EAB3DD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836" y="5013176"/>
            <a:ext cx="33623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7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F86893-2357-4CF5-BBBF-107B6C36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텐서플로를 이용한 다층 </a:t>
            </a:r>
            <a:r>
              <a:rPr lang="en-US" altLang="ko-KR"/>
              <a:t>CNN </a:t>
            </a:r>
            <a:r>
              <a:rPr lang="ko-KR" altLang="en-US"/>
              <a:t>구현</a:t>
            </a:r>
            <a:endParaRPr lang="en-US" altLang="ko-KR"/>
          </a:p>
          <a:p>
            <a:pPr lvl="1"/>
            <a:r>
              <a:rPr lang="ko-KR" altLang="en-US"/>
              <a:t>학습 및 테스트</a:t>
            </a:r>
            <a:r>
              <a:rPr lang="en-US" altLang="ko-KR"/>
              <a:t>, </a:t>
            </a:r>
            <a:r>
              <a:rPr lang="ko-KR" altLang="en-US"/>
              <a:t>파라미터 최적화를 </a:t>
            </a:r>
            <a:r>
              <a:rPr lang="en-US" altLang="ko-KR"/>
              <a:t>20000</a:t>
            </a:r>
            <a:r>
              <a:rPr lang="ko-KR" altLang="en-US"/>
              <a:t>회 반복</a:t>
            </a:r>
            <a:endParaRPr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9C46F9-8AD4-478C-B171-07D60A5B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FE481-AAD5-4C96-9556-9F8253936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4429E-C2BA-4CAA-9126-45054A3C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28C680-5A3D-44C0-A5D8-60FC74D8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5372100" cy="4514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F7124E-D570-49A0-B750-3FE15BB2A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35" y="1069314"/>
            <a:ext cx="2884584" cy="53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50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F86893-2357-4CF5-BBBF-107B6C36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텐서플로를 이용한 다층 </a:t>
            </a:r>
            <a:r>
              <a:rPr lang="en-US" altLang="ko-KR"/>
              <a:t>CNN </a:t>
            </a:r>
            <a:r>
              <a:rPr lang="ko-KR" altLang="en-US"/>
              <a:t>구현</a:t>
            </a:r>
            <a:endParaRPr lang="en-US" altLang="ko-KR"/>
          </a:p>
          <a:p>
            <a:pPr lvl="1"/>
            <a:r>
              <a:rPr lang="ko-KR" altLang="en-US"/>
              <a:t>세션 정보를 저장한 파일 확인</a:t>
            </a:r>
            <a:endParaRPr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9C46F9-8AD4-478C-B171-07D60A5B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FE481-AAD5-4C96-9556-9F8253936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4429E-C2BA-4CAA-9126-45054A3C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0D30D5-B02A-4390-9170-28211D2FF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4" y="1916832"/>
            <a:ext cx="8200911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5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F86893-2357-4CF5-BBBF-107B6C36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필기 문자의 자동 인식 애플리케이션</a:t>
            </a:r>
            <a:endParaRPr lang="en-US" altLang="ko-KR"/>
          </a:p>
          <a:p>
            <a:pPr lvl="1"/>
            <a:r>
              <a:rPr lang="ko-KR" altLang="en-US"/>
              <a:t>사용자의 입력을 받아 필기 숫자를 인식하는 프로그램을 설계한다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최적화한 모델을 복원한다</a:t>
            </a:r>
            <a:r>
              <a:rPr lang="en-US" altLang="ko-KR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9C46F9-8AD4-478C-B171-07D60A5B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FE481-AAD5-4C96-9556-9F8253936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4429E-C2BA-4CAA-9126-45054A3C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533C12-711D-4835-80AC-7EA50BBC9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359" y="5000303"/>
            <a:ext cx="5171281" cy="1236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F4A26F-48F9-48CE-BA5C-384292B56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13" y="1839073"/>
            <a:ext cx="7543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4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F86893-2357-4CF5-BBBF-107B6C36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필기 문자의 자동 인식 애플리케이션</a:t>
            </a:r>
            <a:endParaRPr lang="en-US" altLang="ko-KR"/>
          </a:p>
          <a:p>
            <a:pPr lvl="1"/>
            <a:r>
              <a:rPr lang="en-US" altLang="ko-KR"/>
              <a:t>HTML </a:t>
            </a:r>
            <a:r>
              <a:rPr lang="ko-KR" altLang="en-US"/>
              <a:t>코드를 준비한다</a:t>
            </a:r>
            <a:r>
              <a:rPr lang="en-US" altLang="ko-KR"/>
              <a:t>. </a:t>
            </a:r>
            <a:r>
              <a:rPr lang="ko-KR" altLang="en-US"/>
              <a:t>입력 화면 폼</a:t>
            </a:r>
            <a:endParaRPr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9C46F9-8AD4-478C-B171-07D60A5B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FE481-AAD5-4C96-9556-9F8253936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4429E-C2BA-4CAA-9126-45054A3C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7E72BD-D57B-4270-9D4D-20B4FA0D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36" y="1916832"/>
            <a:ext cx="6104408" cy="2393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E0D7F2-B072-4ADD-8FF4-FE511BF8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4466587"/>
            <a:ext cx="2376264" cy="17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91AB75-8BE2-482B-9D47-CFF73BE7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필기 문자의 자동 인식 애플리케이션</a:t>
            </a:r>
            <a:endParaRPr lang="en-US" altLang="ko-KR" dirty="0"/>
          </a:p>
          <a:p>
            <a:pPr lvl="1"/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코드를 준비한다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숫자를 입력하면 그 숫자에 대한 예측</a:t>
            </a:r>
            <a:br>
              <a:rPr lang="en-US" altLang="ko-KR" dirty="0"/>
            </a:br>
            <a:r>
              <a:rPr lang="ko-KR" altLang="en-US" dirty="0"/>
              <a:t>확률이 나오도록 동작 설정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BFE84A-271A-4224-BB97-B9946607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519998-CF47-4E5B-86C4-1075DFD10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A3E0E-D2EC-4772-9476-9047F44A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950C72-FF13-4263-9B0B-DCA028AF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89955"/>
            <a:ext cx="3848642" cy="5178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3EE080-F069-47A5-904D-C4A7DBEA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284984"/>
            <a:ext cx="23907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2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56CA8F-E1D9-4AC1-A207-63B45312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필기 문자의 자동 인식 애플리케이션</a:t>
            </a:r>
            <a:endParaRPr lang="en-US" altLang="ko-KR" dirty="0"/>
          </a:p>
          <a:p>
            <a:pPr lvl="1"/>
            <a:r>
              <a:rPr lang="ko-KR" altLang="en-US" dirty="0"/>
              <a:t>학습된 모델을 통해 실제 결과를 출력하도록 </a:t>
            </a:r>
            <a:r>
              <a:rPr lang="en-US" altLang="ko-KR" dirty="0"/>
              <a:t>matplotlib </a:t>
            </a:r>
            <a:r>
              <a:rPr lang="ko-KR" altLang="en-US" dirty="0"/>
              <a:t>사용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C67FB4-8011-437D-864A-1000D8A2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5B85A-EE25-4266-8471-F3D32AA6F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C04FF-454B-41F2-BF84-F46934F3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DED26D-8AB8-464C-A711-BAC02CA2C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2276872"/>
            <a:ext cx="39433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8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56CA8F-E1D9-4AC1-A207-63B45312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필기 문자의 자동 인식 애플리케이션 내부 살펴보기</a:t>
            </a:r>
            <a:endParaRPr lang="en-US" altLang="ko-KR" dirty="0"/>
          </a:p>
          <a:p>
            <a:pPr lvl="1"/>
            <a:r>
              <a:rPr lang="ko-KR" altLang="en-US" dirty="0"/>
              <a:t>첫 번째 단계 필터에 의한 변화 살펴보기 </a:t>
            </a:r>
            <a:r>
              <a:rPr lang="en-US" altLang="ko-KR" dirty="0"/>
              <a:t>(Conv</a:t>
            </a:r>
            <a:r>
              <a:rPr lang="ko-KR" altLang="en-US" dirty="0"/>
              <a:t>와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C67FB4-8011-437D-864A-1000D8A2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5B85A-EE25-4266-8471-F3D32AA6F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C04FF-454B-41F2-BF84-F46934F3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2B9C8C-3612-4D44-B24F-96B60531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59" y="1659667"/>
            <a:ext cx="8045524" cy="491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97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56CA8F-E1D9-4AC1-A207-63B45312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필기 문자의 자동 인식 애플리케이션 내부 살펴보기</a:t>
            </a:r>
            <a:endParaRPr lang="en-US" altLang="ko-KR" dirty="0"/>
          </a:p>
          <a:p>
            <a:pPr lvl="1"/>
            <a:r>
              <a:rPr lang="ko-KR" altLang="en-US" dirty="0"/>
              <a:t>두 번째 단계 필터에 의한 변화 살펴보기 </a:t>
            </a:r>
            <a:r>
              <a:rPr lang="en-US" altLang="ko-KR" dirty="0"/>
              <a:t>(Conv</a:t>
            </a:r>
            <a:r>
              <a:rPr lang="ko-KR" altLang="en-US" dirty="0"/>
              <a:t>와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C67FB4-8011-437D-864A-1000D8A2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5B85A-EE25-4266-8471-F3D32AA6F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C04FF-454B-41F2-BF84-F46934F3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3F9913-0269-41ED-8C0D-A018447A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809100"/>
            <a:ext cx="5623459" cy="47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16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E7A4BEB9-5A2D-4A6E-ABA7-CEF974CEFE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620713"/>
            <a:ext cx="9144000" cy="5962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/>
              <a:t>이번 장의 목표 </a:t>
            </a:r>
            <a:r>
              <a:rPr lang="en-US" altLang="ko-KR"/>
              <a:t>: </a:t>
            </a:r>
            <a:r>
              <a:rPr lang="ko-KR" altLang="en-US"/>
              <a:t>합성곱 신경망</a:t>
            </a:r>
            <a:r>
              <a:rPr lang="en-US" altLang="ko-KR"/>
              <a:t>(CNN)</a:t>
            </a:r>
            <a:r>
              <a:rPr lang="ko-KR" altLang="en-US"/>
              <a:t>의 전체 구조 완성</a:t>
            </a:r>
            <a:endParaRPr lang="en-US" altLang="ko-KR"/>
          </a:p>
        </p:txBody>
      </p:sp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합성곱 신경망의 완성</a:t>
            </a:r>
            <a:endParaRPr lang="en-US" altLang="ko-KR"/>
          </a:p>
        </p:txBody>
      </p:sp>
      <p:sp>
        <p:nvSpPr>
          <p:cNvPr id="5124" name="슬라이드 번호 개체 틀 2">
            <a:extLst>
              <a:ext uri="{FF2B5EF4-FFF2-40B4-BE49-F238E27FC236}">
                <a16:creationId xmlns:a16="http://schemas.microsoft.com/office/drawing/2014/main" id="{B0038660-CF64-4E9C-82CF-2F2748679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7CECCAA-AA0F-4ABC-8629-C88100A7A420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2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25" name="바닥글 개체 틀 2">
            <a:extLst>
              <a:ext uri="{FF2B5EF4-FFF2-40B4-BE49-F238E27FC236}">
                <a16:creationId xmlns:a16="http://schemas.microsoft.com/office/drawing/2014/main" id="{9BB9F65B-1745-40F2-8855-623A4EFC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합성곱 필터를 통한 이미지 특징 추출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BFD957-D5C8-4F7F-B1DA-31D8D9CBB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340768"/>
            <a:ext cx="9144000" cy="467965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1053D3-BE06-4AB4-BA6A-752654D0E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CIFAR-10(</a:t>
            </a:r>
            <a:r>
              <a:rPr lang="ko-KR" altLang="en-US" dirty="0"/>
              <a:t>컬러</a:t>
            </a:r>
            <a:r>
              <a:rPr lang="en-US" altLang="ko-KR" dirty="0"/>
              <a:t> </a:t>
            </a:r>
            <a:r>
              <a:rPr lang="ko-KR" altLang="en-US" dirty="0"/>
              <a:t>사진 이미지</a:t>
            </a:r>
            <a:r>
              <a:rPr lang="en-US" altLang="ko-KR" dirty="0"/>
              <a:t>) </a:t>
            </a:r>
            <a:r>
              <a:rPr lang="ko-KR" altLang="en-US" dirty="0"/>
              <a:t>분류를 위한 확장</a:t>
            </a:r>
            <a:endParaRPr lang="en-US" altLang="ko-KR" dirty="0"/>
          </a:p>
          <a:p>
            <a:pPr lvl="1"/>
            <a:r>
              <a:rPr lang="ko-KR" altLang="en-US" dirty="0"/>
              <a:t>정규화 계층이 추가</a:t>
            </a:r>
            <a:endParaRPr lang="en-US" altLang="ko-KR" dirty="0"/>
          </a:p>
          <a:p>
            <a:pPr lvl="1"/>
            <a:r>
              <a:rPr lang="ko-KR" altLang="en-US" dirty="0"/>
              <a:t>전 결합층이 두 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F26135-E90C-4E4A-AE6C-7FF31270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밖의 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1F8665-6070-43E8-8A26-6038CE1D1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50EC7B-AB6E-4563-9AC1-125D37D7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AA220-5307-4BF5-A1E5-E8EC8CCA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853" y="1628800"/>
            <a:ext cx="4048196" cy="47506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0E8A7-7667-47B7-99F1-852DCAB9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" y="3568286"/>
            <a:ext cx="4754230" cy="26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6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F55D42-0490-4920-B929-232D1CBB1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CIFAR-10(</a:t>
            </a:r>
            <a:r>
              <a:rPr lang="ko-KR" altLang="en-US" dirty="0"/>
              <a:t>컬러</a:t>
            </a:r>
            <a:r>
              <a:rPr lang="en-US" altLang="ko-KR" dirty="0"/>
              <a:t> </a:t>
            </a:r>
            <a:r>
              <a:rPr lang="ko-KR" altLang="en-US" dirty="0"/>
              <a:t>사진 이미지</a:t>
            </a:r>
            <a:r>
              <a:rPr lang="en-US" altLang="ko-KR" dirty="0"/>
              <a:t>) </a:t>
            </a:r>
            <a:r>
              <a:rPr lang="ko-KR" altLang="en-US" dirty="0"/>
              <a:t>분류를 위한 확장</a:t>
            </a:r>
            <a:endParaRPr lang="en-US" altLang="ko-KR" dirty="0"/>
          </a:p>
          <a:p>
            <a:pPr lvl="1"/>
            <a:r>
              <a:rPr lang="en-US" altLang="ko-KR" dirty="0"/>
              <a:t>MNIST</a:t>
            </a:r>
            <a:r>
              <a:rPr lang="ko-KR" altLang="en-US" dirty="0"/>
              <a:t>와 다르게 </a:t>
            </a:r>
            <a:r>
              <a:rPr lang="en-US" altLang="ko-KR" dirty="0"/>
              <a:t>CIFAR-10 </a:t>
            </a:r>
            <a:r>
              <a:rPr lang="ko-KR" altLang="en-US" dirty="0"/>
              <a:t>이미지 데이터는 고려할 점들이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식별 대상 이외의 물체가 주변에 </a:t>
            </a:r>
            <a:r>
              <a:rPr lang="ko-KR" altLang="en-US" dirty="0" err="1"/>
              <a:t>찍혀있다</a:t>
            </a:r>
            <a:endParaRPr lang="en-US" altLang="ko-KR" dirty="0"/>
          </a:p>
          <a:p>
            <a:pPr lvl="2"/>
            <a:r>
              <a:rPr lang="ko-KR" altLang="en-US" dirty="0"/>
              <a:t>식별 대상이 이미지 중앙에 있다고 단정할 수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이미지의 밝기나 콘트라스트</a:t>
            </a:r>
            <a:r>
              <a:rPr lang="en-US" altLang="ko-KR" dirty="0"/>
              <a:t>(contrast)</a:t>
            </a:r>
            <a:r>
              <a:rPr lang="ko-KR" altLang="en-US" dirty="0"/>
              <a:t>가 일정하지 않다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전처리가 필요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3D9855-C567-4382-A642-C52C12F5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밖의 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7DF313-8068-4390-B275-570AECB81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F2F13-7E20-4FCC-BC3A-83651B54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9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A79D07-E38F-4F6E-A205-C552621C8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CIFAR-10(</a:t>
            </a:r>
            <a:r>
              <a:rPr lang="ko-KR" altLang="en-US" dirty="0"/>
              <a:t>컬러</a:t>
            </a:r>
            <a:r>
              <a:rPr lang="en-US" altLang="ko-KR" dirty="0"/>
              <a:t> </a:t>
            </a:r>
            <a:r>
              <a:rPr lang="ko-KR" altLang="en-US" dirty="0"/>
              <a:t>사진 이미지</a:t>
            </a:r>
            <a:r>
              <a:rPr lang="en-US" altLang="ko-KR" dirty="0"/>
              <a:t>) </a:t>
            </a:r>
            <a:r>
              <a:rPr lang="ko-KR" altLang="en-US" dirty="0"/>
              <a:t>분류를 위한 확장</a:t>
            </a:r>
            <a:endParaRPr lang="en-US" altLang="ko-KR" dirty="0"/>
          </a:p>
          <a:p>
            <a:pPr lvl="1"/>
            <a:r>
              <a:rPr lang="ko-KR" altLang="en-US" dirty="0"/>
              <a:t>최적화 전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2"/>
            <a:r>
              <a:rPr lang="ko-KR" altLang="en-US" dirty="0"/>
              <a:t>이미지 주변을 랜덤하게 잘라낸다 </a:t>
            </a:r>
            <a:r>
              <a:rPr lang="en-US" altLang="ko-KR" dirty="0"/>
              <a:t>– </a:t>
            </a:r>
            <a:r>
              <a:rPr lang="ko-KR" altLang="en-US" dirty="0"/>
              <a:t>랜덤 </a:t>
            </a:r>
            <a:r>
              <a:rPr lang="ko-KR" altLang="en-US" dirty="0" err="1"/>
              <a:t>크로핑</a:t>
            </a:r>
            <a:r>
              <a:rPr lang="en-US" altLang="ko-KR" dirty="0"/>
              <a:t>(Random cropping)</a:t>
            </a:r>
          </a:p>
          <a:p>
            <a:pPr lvl="2"/>
            <a:r>
              <a:rPr lang="ko-KR" altLang="en-US" dirty="0"/>
              <a:t>이미지를 랜덤하게 좌우 반전시킨다 </a:t>
            </a:r>
            <a:r>
              <a:rPr lang="en-US" altLang="ko-KR" dirty="0"/>
              <a:t>– </a:t>
            </a:r>
            <a:r>
              <a:rPr lang="ko-KR" altLang="en-US" dirty="0"/>
              <a:t>랜덤 </a:t>
            </a:r>
            <a:r>
              <a:rPr lang="ko-KR" altLang="en-US" dirty="0" err="1"/>
              <a:t>플리핑</a:t>
            </a:r>
            <a:r>
              <a:rPr lang="en-US" altLang="ko-KR" dirty="0"/>
              <a:t>(Random</a:t>
            </a:r>
            <a:r>
              <a:rPr lang="ko-KR" altLang="en-US" dirty="0"/>
              <a:t> </a:t>
            </a:r>
            <a:r>
              <a:rPr lang="en-US" altLang="ko-KR" dirty="0"/>
              <a:t>flipping)</a:t>
            </a:r>
          </a:p>
          <a:p>
            <a:pPr lvl="2"/>
            <a:r>
              <a:rPr lang="ko-KR" altLang="en-US" dirty="0"/>
              <a:t>이미지의 밝기와 콘트라스트를 랜덤하게 변경한다</a:t>
            </a:r>
            <a:endParaRPr lang="en-US" altLang="ko-KR" dirty="0"/>
          </a:p>
          <a:p>
            <a:pPr lvl="2"/>
            <a:r>
              <a:rPr lang="ko-KR" altLang="en-US" dirty="0"/>
              <a:t>이미지의 다이내믹 레인지를 </a:t>
            </a:r>
            <a:r>
              <a:rPr lang="ko-KR" altLang="en-US" dirty="0" err="1"/>
              <a:t>평준화한다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화이트닝</a:t>
            </a:r>
            <a:r>
              <a:rPr lang="en-US" altLang="ko-KR" dirty="0"/>
              <a:t> (Whitening)</a:t>
            </a:r>
          </a:p>
          <a:p>
            <a:pPr lvl="1"/>
            <a:r>
              <a:rPr lang="ko-KR" altLang="en-US" dirty="0"/>
              <a:t>최적화 후 실제 판정할 때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2"/>
            <a:r>
              <a:rPr lang="ko-KR" altLang="en-US" dirty="0"/>
              <a:t>이미지 주변을 잘라 낸다 </a:t>
            </a:r>
            <a:r>
              <a:rPr lang="en-US" altLang="ko-KR" dirty="0"/>
              <a:t>– </a:t>
            </a:r>
            <a:r>
              <a:rPr lang="ko-KR" altLang="en-US" dirty="0" err="1"/>
              <a:t>크로핑</a:t>
            </a:r>
            <a:r>
              <a:rPr lang="en-US" altLang="ko-KR" dirty="0"/>
              <a:t>(Cropping)</a:t>
            </a:r>
          </a:p>
          <a:p>
            <a:pPr lvl="2"/>
            <a:r>
              <a:rPr lang="ko-KR" altLang="en-US" dirty="0"/>
              <a:t>이미지의 다이내믹 레인지</a:t>
            </a:r>
            <a:r>
              <a:rPr lang="en-US" altLang="ko-KR" dirty="0"/>
              <a:t>(Dynamic Range)</a:t>
            </a:r>
            <a:r>
              <a:rPr lang="ko-KR" altLang="en-US" dirty="0"/>
              <a:t>를 </a:t>
            </a:r>
            <a:r>
              <a:rPr lang="ko-KR" altLang="en-US" dirty="0" err="1"/>
              <a:t>평준화한다</a:t>
            </a:r>
            <a:r>
              <a:rPr lang="en-US" altLang="ko-KR" dirty="0"/>
              <a:t>. – </a:t>
            </a:r>
            <a:r>
              <a:rPr lang="ko-KR" altLang="en-US" dirty="0" err="1"/>
              <a:t>화이트닝</a:t>
            </a:r>
            <a:r>
              <a:rPr lang="en-US" altLang="ko-KR" dirty="0"/>
              <a:t>(Whitening)</a:t>
            </a:r>
          </a:p>
          <a:p>
            <a:pPr marL="344487" lvl="1"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F114634-7858-492D-B95E-129C9C28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밖의 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37DCE5-022A-4735-A496-379A4EA96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EBE80-B80A-4031-9250-435217D6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62945-0CC3-412C-AFDF-5134DE0C10B0}"/>
                  </a:ext>
                </a:extLst>
              </p:cNvPr>
              <p:cNvSpPr txBox="1"/>
              <p:nvPr/>
            </p:nvSpPr>
            <p:spPr>
              <a:xfrm>
                <a:off x="971600" y="4797152"/>
                <a:ext cx="7057441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62945-0CC3-412C-AFDF-5134DE0C1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97152"/>
                <a:ext cx="7057441" cy="957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9C674-772D-4E59-A09C-41C2152E99A9}"/>
                  </a:ext>
                </a:extLst>
              </p:cNvPr>
              <p:cNvSpPr txBox="1"/>
              <p:nvPr/>
            </p:nvSpPr>
            <p:spPr>
              <a:xfrm>
                <a:off x="3131840" y="5835736"/>
                <a:ext cx="2519536" cy="747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9C674-772D-4E59-A09C-41C2152E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835736"/>
                <a:ext cx="2519536" cy="7471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0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D2691D-CD7F-4F7B-837C-CFF44DE46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CIFAR-10(</a:t>
            </a:r>
            <a:r>
              <a:rPr lang="ko-KR" altLang="en-US" dirty="0"/>
              <a:t>컬러</a:t>
            </a:r>
            <a:r>
              <a:rPr lang="en-US" altLang="ko-KR" dirty="0"/>
              <a:t> </a:t>
            </a:r>
            <a:r>
              <a:rPr lang="ko-KR" altLang="en-US" dirty="0"/>
              <a:t>사진 이미지</a:t>
            </a:r>
            <a:r>
              <a:rPr lang="en-US" altLang="ko-KR" dirty="0"/>
              <a:t>) </a:t>
            </a:r>
            <a:r>
              <a:rPr lang="ko-KR" altLang="en-US" dirty="0"/>
              <a:t>분류를 위한 확장</a:t>
            </a:r>
            <a:endParaRPr lang="en-US" altLang="ko-KR" dirty="0"/>
          </a:p>
          <a:p>
            <a:pPr lvl="1"/>
            <a:r>
              <a:rPr lang="en-US" altLang="ko-KR" dirty="0"/>
              <a:t>86% </a:t>
            </a:r>
            <a:r>
              <a:rPr lang="ko-KR" altLang="en-US" dirty="0" err="1"/>
              <a:t>정답률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125CCE-505E-44DC-A9F2-A0A12453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밖의 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7C08C-861B-4734-BC9C-6AFCA2E7FD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CD207-884D-48D7-AC71-349D3A68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8FAE42-252C-42F7-914C-35BE3F0E8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55" y="1261087"/>
            <a:ext cx="3453290" cy="52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6B0ECC-8D0E-4B39-B705-A1CE106C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‘A Neural Network Playground’</a:t>
            </a:r>
            <a:r>
              <a:rPr lang="ko-KR" altLang="en-US" dirty="0"/>
              <a:t>를 이용한 직감적 이해</a:t>
            </a:r>
            <a:endParaRPr lang="en-US" altLang="ko-KR" dirty="0"/>
          </a:p>
          <a:p>
            <a:pPr lvl="1"/>
            <a:r>
              <a:rPr lang="en-US" altLang="ko-KR" dirty="0"/>
              <a:t>Neural Network Playground (</a:t>
            </a:r>
            <a:r>
              <a:rPr lang="en-US" altLang="ko-KR" dirty="0">
                <a:hlinkClick r:id="rId2"/>
              </a:rPr>
              <a:t>http://playground.tensorflow.org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BCCDF2-7ADC-4DF3-96CF-250A042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밖의 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CF2C16-677A-4F09-9E75-F20EE4AFA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8CF06-1D94-4D95-A477-4DD5BC0E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EDF2CE-BF5D-4D3A-8548-F6672D10C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32856"/>
            <a:ext cx="5666425" cy="3946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F78CEB-2D4A-43D3-9810-58F8A1475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320" y="2636912"/>
            <a:ext cx="2865313" cy="31886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171EA8-B609-4282-B49A-879BB7A5F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6016305"/>
            <a:ext cx="3467682" cy="2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0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6B0ECC-8D0E-4B39-B705-A1CE106C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‘A Neural Network Playground’</a:t>
            </a:r>
            <a:r>
              <a:rPr lang="ko-KR" altLang="en-US" dirty="0"/>
              <a:t>를 이용한 직감적 이해</a:t>
            </a:r>
            <a:endParaRPr lang="en-US" altLang="ko-KR" dirty="0"/>
          </a:p>
          <a:p>
            <a:pPr lvl="1"/>
            <a:r>
              <a:rPr lang="en-US" altLang="ko-KR" dirty="0"/>
              <a:t>Neural Network Playground (</a:t>
            </a:r>
            <a:r>
              <a:rPr lang="en-US" altLang="ko-KR" dirty="0">
                <a:hlinkClick r:id="rId2"/>
              </a:rPr>
              <a:t>http://playground.tensorflow.org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BCCDF2-7ADC-4DF3-96CF-250A042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밖의 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CF2C16-677A-4F09-9E75-F20EE4AFA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8CF06-1D94-4D95-A477-4DD5BC0E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0220B3-01D4-4CF4-B60B-8B96697E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772816"/>
            <a:ext cx="6665987" cy="46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81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6B0ECC-8D0E-4B39-B705-A1CE106C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‘A Neural Network Playground’</a:t>
            </a:r>
            <a:r>
              <a:rPr lang="ko-KR" altLang="en-US" dirty="0"/>
              <a:t>를 이용한 직감적 이해</a:t>
            </a:r>
            <a:endParaRPr lang="en-US" altLang="ko-KR" dirty="0"/>
          </a:p>
          <a:p>
            <a:pPr lvl="1"/>
            <a:r>
              <a:rPr lang="en-US" altLang="ko-KR" dirty="0"/>
              <a:t>Neural Network Playground (</a:t>
            </a:r>
            <a:r>
              <a:rPr lang="en-US" altLang="ko-KR" dirty="0">
                <a:hlinkClick r:id="rId2"/>
              </a:rPr>
              <a:t>http://playground.tensorflow.org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BCCDF2-7ADC-4DF3-96CF-250A042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밖의 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CF2C16-677A-4F09-9E75-F20EE4AFA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8CF06-1D94-4D95-A477-4DD5BC0E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D42FC8-6518-4A2D-8162-EB6E7E13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35" y="1751400"/>
            <a:ext cx="6928730" cy="483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86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6B0ECC-8D0E-4B39-B705-A1CE106C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‘A Neural Network Playground’</a:t>
            </a:r>
            <a:r>
              <a:rPr lang="ko-KR" altLang="en-US" dirty="0"/>
              <a:t>를 이용한 직감적 이해</a:t>
            </a:r>
            <a:endParaRPr lang="en-US" altLang="ko-KR" dirty="0"/>
          </a:p>
          <a:p>
            <a:pPr lvl="1"/>
            <a:r>
              <a:rPr lang="en-US" altLang="ko-KR" dirty="0"/>
              <a:t>Neural Network Playground (</a:t>
            </a:r>
            <a:r>
              <a:rPr lang="en-US" altLang="ko-KR" dirty="0">
                <a:hlinkClick r:id="rId2"/>
              </a:rPr>
              <a:t>http://playground.tensorflow.org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BCCDF2-7ADC-4DF3-96CF-250A042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밖의 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CF2C16-677A-4F09-9E75-F20EE4AFA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8CF06-1D94-4D95-A477-4DD5BC0E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076A6D-9C97-46A4-A835-E3D3503D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23" y="1802170"/>
            <a:ext cx="6936090" cy="478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78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6B0ECC-8D0E-4B39-B705-A1CE106C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‘A Neural Network Playground’</a:t>
            </a:r>
            <a:r>
              <a:rPr lang="ko-KR" altLang="en-US" dirty="0"/>
              <a:t>를 이용한 직감적 이해</a:t>
            </a:r>
            <a:endParaRPr lang="en-US" altLang="ko-KR" dirty="0"/>
          </a:p>
          <a:p>
            <a:pPr lvl="1"/>
            <a:r>
              <a:rPr lang="en-US" altLang="ko-KR" dirty="0"/>
              <a:t>Neural Network Playground (</a:t>
            </a:r>
            <a:r>
              <a:rPr lang="en-US" altLang="ko-KR" dirty="0">
                <a:hlinkClick r:id="rId2"/>
              </a:rPr>
              <a:t>http://playground.tensorflow.org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BCCDF2-7ADC-4DF3-96CF-250A042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밖의 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CF2C16-677A-4F09-9E75-F20EE4AFA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8CF06-1D94-4D95-A477-4DD5BC0E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0F4FD1-4289-4B64-B2D9-BCE96017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44824"/>
            <a:ext cx="6711387" cy="46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1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6B0ECC-8D0E-4B39-B705-A1CE106C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‘A Neural Network Playground’</a:t>
            </a:r>
            <a:r>
              <a:rPr lang="ko-KR" altLang="en-US" dirty="0"/>
              <a:t>를 이용한 직감적 이해</a:t>
            </a:r>
            <a:endParaRPr lang="en-US" altLang="ko-KR" dirty="0"/>
          </a:p>
          <a:p>
            <a:pPr lvl="1"/>
            <a:r>
              <a:rPr lang="en-US" altLang="ko-KR" dirty="0"/>
              <a:t>Neural Network Playground (</a:t>
            </a:r>
            <a:r>
              <a:rPr lang="en-US" altLang="ko-KR" dirty="0">
                <a:hlinkClick r:id="rId2"/>
              </a:rPr>
              <a:t>http://playground.tensorflow.org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BCCDF2-7ADC-4DF3-96CF-250A042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밖의 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CF2C16-677A-4F09-9E75-F20EE4AFA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8CF06-1D94-4D95-A477-4DD5BC0E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DCCDB1-EDE0-41CF-9FE4-196E9C72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6" y="1844824"/>
            <a:ext cx="6552778" cy="46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3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9DFE8FE-92F2-4CE4-8F54-8F513A257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다층형 합성곱 필터를 이용한 특징 추출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C8507D-68DD-4B95-8C06-6B34B809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CDE92C-0841-42CB-B8C9-8AD2DDBE3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7F35B-1F2C-4844-9B0F-8281F3E6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99F22A-8813-49C1-9842-6738D289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6903807" cy="52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A5C78F-89B6-414D-A93B-54B85A9BB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파라미터 최적화를 효율적으로 실행하기 위한 테크닉</a:t>
            </a:r>
            <a:endParaRPr lang="en-US" altLang="ko-KR"/>
          </a:p>
          <a:p>
            <a:pPr lvl="1"/>
            <a:r>
              <a:rPr lang="ko-KR" altLang="en-US"/>
              <a:t>필터 적용 후의 이미지 데이터에 활성화 함수 </a:t>
            </a:r>
            <a:r>
              <a:rPr lang="en-US" altLang="ko-KR"/>
              <a:t>ReLU</a:t>
            </a:r>
            <a:r>
              <a:rPr lang="ko-KR" altLang="en-US"/>
              <a:t>를 적용한다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파라미터</a:t>
            </a:r>
            <a:r>
              <a:rPr lang="en-US" altLang="ko-KR"/>
              <a:t>(Variable)</a:t>
            </a:r>
            <a:r>
              <a:rPr lang="ko-KR" altLang="en-US"/>
              <a:t>의 초깃값에 </a:t>
            </a:r>
            <a:r>
              <a:rPr lang="en-US" altLang="ko-KR"/>
              <a:t>0</a:t>
            </a:r>
            <a:r>
              <a:rPr lang="ko-KR" altLang="en-US"/>
              <a:t>을 사용하지 않는다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오버피팅을 피하기 위해 드롭아웃 계층을 넣는다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24850A7-0505-4259-9AF4-5F64E32D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469DBA-5595-485A-91C4-4B79A3AE69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BF878-7F58-43D7-BE61-733FE12C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384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A5C78F-89B6-414D-A93B-54B85A9BB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필터 적용 후의 이미지 데이터에 활성화 함수 </a:t>
            </a:r>
            <a:r>
              <a:rPr lang="en-US" altLang="ko-KR"/>
              <a:t>ReLU</a:t>
            </a:r>
            <a:r>
              <a:rPr lang="ko-KR" altLang="en-US"/>
              <a:t>를 적용한다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ReLU : </a:t>
            </a:r>
            <a:r>
              <a:rPr lang="ko-KR" altLang="en-US"/>
              <a:t>임계값을 기준으로 그 이하는 강제적으로 </a:t>
            </a:r>
            <a:r>
              <a:rPr lang="en-US" altLang="ko-KR"/>
              <a:t>0</a:t>
            </a:r>
            <a:r>
              <a:rPr lang="ko-KR" altLang="en-US"/>
              <a:t>으로 만든다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임계값도 최적화 대상인 파라미터</a:t>
            </a:r>
            <a:r>
              <a:rPr lang="en-US" altLang="ko-KR"/>
              <a:t>(bias)</a:t>
            </a:r>
            <a:r>
              <a:rPr lang="ko-KR" altLang="en-US"/>
              <a:t>로 설정한다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24850A7-0505-4259-9AF4-5F64E32D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469DBA-5595-485A-91C4-4B79A3AE69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BF878-7F58-43D7-BE61-733FE12C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2AF031-B2D0-4EF7-8060-EF5585CC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63" y="2420888"/>
            <a:ext cx="8204874" cy="11521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467522-E0F9-4EB2-A117-45479C6C1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583656"/>
            <a:ext cx="5380672" cy="29691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EFB80AF-5DAF-4BD2-BCE6-9CC90072E960}"/>
              </a:ext>
            </a:extLst>
          </p:cNvPr>
          <p:cNvSpPr/>
          <p:nvPr/>
        </p:nvSpPr>
        <p:spPr bwMode="auto">
          <a:xfrm>
            <a:off x="3935803" y="3236726"/>
            <a:ext cx="936104" cy="21602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F16AC-6F27-4B31-81FC-0602DD0F1A14}"/>
              </a:ext>
            </a:extLst>
          </p:cNvPr>
          <p:cNvSpPr txBox="1"/>
          <p:nvPr/>
        </p:nvSpPr>
        <p:spPr>
          <a:xfrm>
            <a:off x="4873417" y="3283250"/>
            <a:ext cx="93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solidFill>
                  <a:srgbClr val="FF0000"/>
                </a:solidFill>
              </a:rPr>
              <a:t>임계값</a:t>
            </a:r>
          </a:p>
        </p:txBody>
      </p:sp>
    </p:spTree>
    <p:extLst>
      <p:ext uri="{BB962C8B-B14F-4D97-AF65-F5344CB8AC3E}">
        <p14:creationId xmlns:p14="http://schemas.microsoft.com/office/powerpoint/2010/main" val="26305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14892-1EFF-4D82-8CBF-532CF9535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파라미터</a:t>
            </a:r>
            <a:r>
              <a:rPr lang="en-US" altLang="ko-KR"/>
              <a:t>(Variable)</a:t>
            </a:r>
            <a:r>
              <a:rPr lang="ko-KR" altLang="en-US"/>
              <a:t>의 초깃값에 </a:t>
            </a:r>
            <a:r>
              <a:rPr lang="en-US" altLang="ko-KR"/>
              <a:t>0</a:t>
            </a:r>
            <a:r>
              <a:rPr lang="ko-KR" altLang="en-US"/>
              <a:t>을 사용하지 않는다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필터의 초깃값을 난수로 설정</a:t>
            </a:r>
            <a:endParaRPr lang="en-US" altLang="ko-KR"/>
          </a:p>
          <a:p>
            <a:r>
              <a:rPr lang="ko-KR" altLang="en-US"/>
              <a:t>오버피팅을 피하기 위해 드롭아웃 계층을 넣는다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0066AF-4789-4A59-8281-AA5B46128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67136C-F497-4E3F-B335-77E00C490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172DE-A80D-437B-A3C0-7A4492CB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8A5DE8-4EAC-4158-9F07-8818772D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492896"/>
            <a:ext cx="4057650" cy="3952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988B56-2ED8-4086-9766-53768470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2" y="3433592"/>
            <a:ext cx="4464496" cy="17041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B3C51D-7B82-490C-8554-7F351EB0331D}"/>
              </a:ext>
            </a:extLst>
          </p:cNvPr>
          <p:cNvSpPr/>
          <p:nvPr/>
        </p:nvSpPr>
        <p:spPr bwMode="auto">
          <a:xfrm>
            <a:off x="1331640" y="4293096"/>
            <a:ext cx="2376264" cy="17623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EF5079-58A9-4AA1-B7A9-86294B6DD66C}"/>
              </a:ext>
            </a:extLst>
          </p:cNvPr>
          <p:cNvSpPr txBox="1"/>
          <p:nvPr/>
        </p:nvSpPr>
        <p:spPr>
          <a:xfrm>
            <a:off x="3707904" y="4345359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드롭아웃</a:t>
            </a:r>
          </a:p>
        </p:txBody>
      </p:sp>
    </p:spTree>
    <p:extLst>
      <p:ext uri="{BB962C8B-B14F-4D97-AF65-F5344CB8AC3E}">
        <p14:creationId xmlns:p14="http://schemas.microsoft.com/office/powerpoint/2010/main" val="286730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F86893-2357-4CF5-BBBF-107B6C36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텐서플로를 이용한 다층 </a:t>
            </a:r>
            <a:r>
              <a:rPr lang="en-US" altLang="ko-KR"/>
              <a:t>CNN </a:t>
            </a:r>
            <a:r>
              <a:rPr lang="ko-KR" altLang="en-US"/>
              <a:t>구현</a:t>
            </a:r>
            <a:endParaRPr lang="en-US" altLang="ko-KR"/>
          </a:p>
          <a:p>
            <a:pPr lvl="1"/>
            <a:r>
              <a:rPr lang="ko-KR" altLang="en-US"/>
              <a:t>필요한 모듈 </a:t>
            </a:r>
            <a:r>
              <a:rPr lang="en-US" altLang="ko-KR"/>
              <a:t>import</a:t>
            </a:r>
          </a:p>
          <a:p>
            <a:pPr lvl="1"/>
            <a:r>
              <a:rPr lang="ko-KR" altLang="en-US"/>
              <a:t>난수의 시드 설정</a:t>
            </a:r>
            <a:endParaRPr lang="en-US" altLang="ko-KR"/>
          </a:p>
          <a:p>
            <a:pPr lvl="1"/>
            <a:r>
              <a:rPr lang="en-US" altLang="ko-KR"/>
              <a:t>MNIST </a:t>
            </a:r>
            <a:r>
              <a:rPr lang="ko-KR" altLang="en-US"/>
              <a:t>데이터 세트 준비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9C46F9-8AD4-478C-B171-07D60A5B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FE481-AAD5-4C96-9556-9F8253936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4429E-C2BA-4CAA-9126-45054A3C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10744-3DEF-462C-BF04-351027267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68" y="1484784"/>
            <a:ext cx="54387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9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F86893-2357-4CF5-BBBF-107B6C36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텐서플로를 이용한 다층 </a:t>
            </a:r>
            <a:r>
              <a:rPr lang="en-US" altLang="ko-KR"/>
              <a:t>CNN </a:t>
            </a:r>
            <a:r>
              <a:rPr lang="ko-KR" altLang="en-US"/>
              <a:t>구현</a:t>
            </a:r>
            <a:endParaRPr lang="en-US" altLang="ko-KR"/>
          </a:p>
          <a:p>
            <a:pPr lvl="1"/>
            <a:r>
              <a:rPr lang="ko-KR" altLang="en-US"/>
              <a:t>다층 </a:t>
            </a:r>
            <a:r>
              <a:rPr lang="en-US" altLang="ko-KR"/>
              <a:t>CNN </a:t>
            </a:r>
            <a:r>
              <a:rPr lang="ko-KR" altLang="en-US"/>
              <a:t>정의 </a:t>
            </a:r>
            <a:endParaRPr lang="en-US" altLang="ko-KR"/>
          </a:p>
          <a:p>
            <a:pPr lvl="1"/>
            <a:r>
              <a:rPr lang="ko-KR" altLang="en-US"/>
              <a:t>입력 </a:t>
            </a:r>
            <a:r>
              <a:rPr lang="en-US" altLang="ko-KR"/>
              <a:t>– </a:t>
            </a:r>
            <a:r>
              <a:rPr lang="ko-KR" altLang="en-US"/>
              <a:t>합성곱</a:t>
            </a:r>
            <a:r>
              <a:rPr lang="en-US" altLang="ko-KR"/>
              <a:t>(5, 5, 1, 32) - ReLU –</a:t>
            </a:r>
            <a:r>
              <a:rPr lang="ko-KR" altLang="en-US"/>
              <a:t>풀링</a:t>
            </a:r>
            <a:r>
              <a:rPr lang="en-US" altLang="ko-KR"/>
              <a:t>(2, 2)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9C46F9-8AD4-478C-B171-07D60A5B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FE481-AAD5-4C96-9556-9F8253936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4429E-C2BA-4CAA-9126-45054A3C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696D87-9347-4F6A-BF58-5934AF90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2636912"/>
            <a:ext cx="54387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0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F86893-2357-4CF5-BBBF-107B6C36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텐서플로를 이용한 다층 </a:t>
            </a:r>
            <a:r>
              <a:rPr lang="en-US" altLang="ko-KR"/>
              <a:t>CNN </a:t>
            </a:r>
            <a:r>
              <a:rPr lang="ko-KR" altLang="en-US"/>
              <a:t>구현</a:t>
            </a:r>
            <a:endParaRPr lang="en-US" altLang="ko-KR"/>
          </a:p>
          <a:p>
            <a:pPr lvl="1"/>
            <a:r>
              <a:rPr lang="ko-KR" altLang="en-US"/>
              <a:t>다층 </a:t>
            </a:r>
            <a:r>
              <a:rPr lang="en-US" altLang="ko-KR"/>
              <a:t>CNN </a:t>
            </a:r>
            <a:r>
              <a:rPr lang="ko-KR" altLang="en-US"/>
              <a:t>정의 </a:t>
            </a:r>
            <a:endParaRPr lang="en-US" altLang="ko-KR"/>
          </a:p>
          <a:p>
            <a:pPr lvl="1"/>
            <a:r>
              <a:rPr lang="ko-KR" altLang="en-US"/>
              <a:t>합성곱</a:t>
            </a:r>
            <a:r>
              <a:rPr lang="en-US" altLang="ko-KR"/>
              <a:t>(5, 5, 32, 64) - ReLU – </a:t>
            </a:r>
            <a:r>
              <a:rPr lang="ko-KR" altLang="en-US"/>
              <a:t>풀링</a:t>
            </a:r>
            <a:r>
              <a:rPr lang="en-US" altLang="ko-KR"/>
              <a:t>(2, 2)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9C46F9-8AD4-478C-B171-07D60A5B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합성곱 신경망의 완성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FE481-AAD5-4C96-9556-9F8253936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B0345-DF18-458C-BB2F-EDC5A6B186DE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4429E-C2BA-4CAA-9126-45054A3C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0B2E7E-7660-41A5-ADCA-FD31E103D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852936"/>
            <a:ext cx="55245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72346"/>
      </p:ext>
    </p:extLst>
  </p:cSld>
  <p:clrMapOvr>
    <a:masterClrMapping/>
  </p:clrMapOvr>
</p:sld>
</file>

<file path=ppt/theme/theme1.xml><?xml version="1.0" encoding="utf-8"?>
<a:theme xmlns:a="http://schemas.openxmlformats.org/drawingml/2006/main" name="ESL">
  <a:themeElements>
    <a:clrScheme name="2006-2_ppt_template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2006-2_ppt_template">
      <a:majorFont>
        <a:latin typeface="Tahoma"/>
        <a:ea typeface="宋体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2006-2_ppt_template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-2_ppt_template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HD:Users:naehyuck:Documents:Working:Course06-2:2006-2_ppt_template.pot</Template>
  <TotalTime>30971</TotalTime>
  <Words>819</Words>
  <Application>Microsoft Office PowerPoint</Application>
  <PresentationFormat>화면 슬라이드 쇼(4:3)</PresentationFormat>
  <Paragraphs>178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HY헤드라인M</vt:lpstr>
      <vt:lpstr>MS PGothic</vt:lpstr>
      <vt:lpstr>MS PGothic</vt:lpstr>
      <vt:lpstr>宋体</vt:lpstr>
      <vt:lpstr>맑은 고딕</vt:lpstr>
      <vt:lpstr>Arial</vt:lpstr>
      <vt:lpstr>Cambria Math</vt:lpstr>
      <vt:lpstr>Tahoma</vt:lpstr>
      <vt:lpstr>Wingdings</vt:lpstr>
      <vt:lpstr>ESL</vt:lpstr>
      <vt:lpstr>Chapter 5 합성곱 필터의 다층화를 통한 성능 향상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합성곱 신경망의 완성</vt:lpstr>
      <vt:lpstr>그 밖의 주제</vt:lpstr>
      <vt:lpstr>그 밖의 주제</vt:lpstr>
      <vt:lpstr>그 밖의 주제</vt:lpstr>
      <vt:lpstr>그 밖의 주제</vt:lpstr>
      <vt:lpstr>그 밖의 주제</vt:lpstr>
      <vt:lpstr>그 밖의 주제</vt:lpstr>
      <vt:lpstr>그 밖의 주제</vt:lpstr>
      <vt:lpstr>그 밖의 주제</vt:lpstr>
      <vt:lpstr>그 밖의 주제</vt:lpstr>
      <vt:lpstr>그 밖의 주제</vt:lpstr>
    </vt:vector>
  </TitlesOfParts>
  <Company>Seoul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기반 SoC 설계 응용</dc:title>
  <dc:creator>VLSI</dc:creator>
  <cp:lastModifiedBy>김민철</cp:lastModifiedBy>
  <cp:revision>909</cp:revision>
  <cp:lastPrinted>2016-09-01T04:53:57Z</cp:lastPrinted>
  <dcterms:created xsi:type="dcterms:W3CDTF">2007-01-01T01:06:38Z</dcterms:created>
  <dcterms:modified xsi:type="dcterms:W3CDTF">2018-10-30T03:38:06Z</dcterms:modified>
</cp:coreProperties>
</file>